
<file path=[Content_Types].xml><?xml version="1.0" encoding="utf-8"?>
<Types xmlns="http://schemas.openxmlformats.org/package/2006/content-types">
  <Default Extension="mpg" ContentType="vide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82" autoAdjust="0"/>
  </p:normalViewPr>
  <p:slideViewPr>
    <p:cSldViewPr>
      <p:cViewPr varScale="1">
        <p:scale>
          <a:sx n="90" d="100"/>
          <a:sy n="90" d="100"/>
        </p:scale>
        <p:origin x="135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864CB-89FA-4EDB-B8C4-D368FDF45E99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A7B5B-1466-4849-BEA5-91C52D273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5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Hover over bottom of images when in PowerPoint “Normal”</a:t>
            </a:r>
            <a:r>
              <a:rPr lang="en-US" baseline="0" dirty="0" smtClean="0"/>
              <a:t> mode</a:t>
            </a:r>
            <a:r>
              <a:rPr lang="en-US" dirty="0" smtClean="0"/>
              <a:t>.</a:t>
            </a:r>
            <a:r>
              <a:rPr lang="en-US" baseline="0" dirty="0" smtClean="0"/>
              <a:t>  Video loops will display a “</a:t>
            </a:r>
            <a:r>
              <a:rPr lang="en-US" baseline="0" dirty="0" err="1" smtClean="0"/>
              <a:t>playbar</a:t>
            </a:r>
            <a:r>
              <a:rPr lang="en-US" baseline="0" dirty="0" smtClean="0"/>
              <a:t>”.  Click the “play” symbol and it should play until paused.  Loops are a 1 or 2 cardiac cycles.  You may click and drag the </a:t>
            </a:r>
            <a:r>
              <a:rPr lang="en-US" baseline="0" dirty="0" err="1" smtClean="0"/>
              <a:t>playbar</a:t>
            </a:r>
            <a:r>
              <a:rPr lang="en-US" baseline="0" dirty="0" smtClean="0"/>
              <a:t> to view individual frames.  Use the EKG signal for timing.  Use “Slide Show” mode to see larger images playing continuously.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A7B5B-1466-4849-BEA5-91C52D2733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02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yellow arrow points to the left atrial side of the prolapsing posterior MV leaflet.  Normally the posterior leaflet </a:t>
            </a:r>
            <a:r>
              <a:rPr lang="en-US" dirty="0" err="1" smtClean="0"/>
              <a:t>coapts</a:t>
            </a:r>
            <a:r>
              <a:rPr lang="en-US" dirty="0" smtClean="0"/>
              <a:t> with the anterior leaflet in the LV inlet, meeting like two hands palm to palm, with the arms representing the body of the two leaflets that form a plane.  The patient has moderate to severe mitral regurgitation (but </a:t>
            </a:r>
            <a:r>
              <a:rPr lang="en-US" dirty="0" err="1" smtClean="0"/>
              <a:t>doppler</a:t>
            </a:r>
            <a:r>
              <a:rPr lang="en-US" dirty="0" smtClean="0"/>
              <a:t> not shown).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A7B5B-1466-4849-BEA5-91C52D2733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1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mitral valve leaflets are thick and dysplastic, both prolapse into the left atrium, and portions of both leaflets “flail”.  That is, their</a:t>
            </a:r>
            <a:r>
              <a:rPr lang="en-US" baseline="0" dirty="0" smtClean="0"/>
              <a:t> tips point toward the left atrium implying broken mitral chordae</a:t>
            </a:r>
            <a:r>
              <a:rPr lang="en-US" dirty="0" smtClean="0"/>
              <a:t>.  The patient has severe mitral regurgitation (again, no </a:t>
            </a:r>
            <a:r>
              <a:rPr lang="en-US" dirty="0" err="1" smtClean="0"/>
              <a:t>doppler</a:t>
            </a:r>
            <a:r>
              <a:rPr lang="en-US" dirty="0" smtClean="0"/>
              <a:t>), has excellent left ventricular function, and is asymptomatic.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A7B5B-1466-4849-BEA5-91C52D2733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15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yellow arrow points to the small vegetation in the still frame on the left taken from</a:t>
            </a:r>
            <a:r>
              <a:rPr lang="en-US" baseline="0" dirty="0" smtClean="0"/>
              <a:t> the video clip on the right.  This kind of small vegetation can be missed on a transthoracic echo.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A7B5B-1466-4849-BEA5-91C52D2733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83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panel: A long, mobile tricuspid valve vegetation (arrow) is easily seen on a transthoracic short axis view image.  Right panel: Dual screen images from a transesophageal echo.  The asterisk indicates</a:t>
            </a:r>
            <a:r>
              <a:rPr lang="en-US" baseline="0" dirty="0" smtClean="0"/>
              <a:t> an abscess posterior to the aortic root.  Color Doppler demonstrates that it is in communication with the LV cavity as there is dehiscence of the MV from the AV.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A7B5B-1466-4849-BEA5-91C52D2733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66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2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52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9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7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3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92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28B9D-BEAC-4351-800B-B2EECD53EEF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A20EF-B509-45CD-96C4-3E7727290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49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5.avi"/><Relationship Id="rId7" Type="http://schemas.openxmlformats.org/officeDocument/2006/relationships/image" Target="../media/image5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5.avi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990600"/>
            <a:ext cx="7543800" cy="4419600"/>
          </a:xfrm>
        </p:spPr>
        <p:txBody>
          <a:bodyPr/>
          <a:lstStyle/>
          <a:p>
            <a:r>
              <a:rPr lang="en-US" dirty="0" smtClean="0"/>
              <a:t>Echocardiography in Mitral Valve Prolapse and Endocarditis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Note: </a:t>
            </a:r>
            <a:r>
              <a:rPr lang="en-US" dirty="0" err="1" smtClean="0"/>
              <a:t>Ao</a:t>
            </a:r>
            <a:r>
              <a:rPr lang="en-US" dirty="0" smtClean="0"/>
              <a:t> = aorta, AV = aortic valve</a:t>
            </a:r>
          </a:p>
          <a:p>
            <a:r>
              <a:rPr lang="en-US" dirty="0" smtClean="0"/>
              <a:t>LA = left atrium, LV = left ventricle</a:t>
            </a:r>
          </a:p>
          <a:p>
            <a:r>
              <a:rPr lang="en-US" dirty="0" smtClean="0"/>
              <a:t>MV = mitral valve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There is </a:t>
            </a:r>
            <a:r>
              <a:rPr lang="en-US" dirty="0" smtClean="0">
                <a:solidFill>
                  <a:srgbClr val="FFFF00"/>
                </a:solidFill>
              </a:rPr>
              <a:t>narration </a:t>
            </a:r>
            <a:r>
              <a:rPr lang="en-US" dirty="0" smtClean="0">
                <a:solidFill>
                  <a:srgbClr val="FFFF00"/>
                </a:solidFill>
              </a:rPr>
              <a:t>in the text boxes in </a:t>
            </a:r>
            <a:r>
              <a:rPr lang="en-US" i="1" dirty="0" smtClean="0">
                <a:solidFill>
                  <a:srgbClr val="FFFF00"/>
                </a:solidFill>
              </a:rPr>
              <a:t>Normal View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38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st Leaf MVP 2D LAX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00200" y="1600200"/>
            <a:ext cx="6034087" cy="452596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Posterior leaflet mitral valve prolapse</a:t>
            </a:r>
            <a:br>
              <a:rPr lang="en-US" dirty="0" smtClean="0"/>
            </a:br>
            <a:r>
              <a:rPr lang="en-US" dirty="0" smtClean="0"/>
              <a:t>in a parasternal long axis view.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800600" y="4267200"/>
            <a:ext cx="685800" cy="53340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57600" y="326493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81600" y="316813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42672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36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Severe </a:t>
            </a:r>
            <a:r>
              <a:rPr lang="en-US" dirty="0" err="1" smtClean="0"/>
              <a:t>bileaflet</a:t>
            </a:r>
            <a:r>
              <a:rPr lang="en-US" dirty="0" smtClean="0"/>
              <a:t> mitral valve prolapse</a:t>
            </a:r>
            <a:br>
              <a:rPr lang="en-US" dirty="0" smtClean="0"/>
            </a:br>
            <a:r>
              <a:rPr lang="en-US" dirty="0" smtClean="0"/>
              <a:t>in a parasternal long axis view.</a:t>
            </a:r>
            <a:endParaRPr lang="en-US" dirty="0"/>
          </a:p>
        </p:txBody>
      </p:sp>
      <p:pic>
        <p:nvPicPr>
          <p:cNvPr id="3" name="Bileaflet MVP 2D LAX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914900" y="4311920"/>
            <a:ext cx="381000" cy="38100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62400" y="3352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72100" y="393927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1333" y="301521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5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828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Anterior leaflet mitral valve prolapse</a:t>
            </a:r>
            <a:br>
              <a:rPr lang="en-US" sz="3200" dirty="0" smtClean="0"/>
            </a:br>
            <a:r>
              <a:rPr lang="en-US" sz="3200" dirty="0" smtClean="0"/>
              <a:t>in a transesophageal long axis view.</a:t>
            </a:r>
            <a:br>
              <a:rPr lang="en-US" sz="3200" dirty="0" smtClean="0"/>
            </a:br>
            <a:r>
              <a:rPr lang="en-US" sz="3200" dirty="0" smtClean="0"/>
              <a:t>Note a small, mobile vegetation on the posterior leaflet.</a:t>
            </a:r>
            <a:endParaRPr lang="en-US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12" name="MVP LAX TEE 2D small PL VEG.avi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48200" y="2347913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83531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Tricuspid valve vegetation</a:t>
            </a:r>
            <a:endParaRPr lang="en-US" dirty="0"/>
          </a:p>
        </p:txBody>
      </p:sp>
      <p:pic>
        <p:nvPicPr>
          <p:cNvPr id="5" name="2D SAX long TV veg.avi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2551113"/>
            <a:ext cx="4040188" cy="3198812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Aortic root abscess</a:t>
            </a:r>
            <a:endParaRPr lang="en-US" dirty="0"/>
          </a:p>
        </p:txBody>
      </p:sp>
      <p:pic>
        <p:nvPicPr>
          <p:cNvPr id="6" name="root abcess, AVR, 2D &amp;color Dual LAX TEE.avi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648200" y="2664063"/>
            <a:ext cx="4040188" cy="3030538"/>
          </a:xfrm>
        </p:spPr>
      </p:pic>
      <p:sp>
        <p:nvSpPr>
          <p:cNvPr id="10" name="TextBox 9"/>
          <p:cNvSpPr txBox="1"/>
          <p:nvPr/>
        </p:nvSpPr>
        <p:spPr>
          <a:xfrm>
            <a:off x="1843250" y="435219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60235" y="3352772"/>
            <a:ext cx="43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RV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4600" y="47215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LA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552900" y="3352772"/>
            <a:ext cx="290350" cy="316496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91200" y="388620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Ao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6400" y="31681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3958" y="3713339"/>
            <a:ext cx="30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*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18271" y="4226224"/>
            <a:ext cx="397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LV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4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6016</TotalTime>
  <Words>389</Words>
  <Application>Microsoft Office PowerPoint</Application>
  <PresentationFormat>On-screen Show (4:3)</PresentationFormat>
  <Paragraphs>33</Paragraphs>
  <Slides>5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Echocardiography in Mitral Valve Prolapse and Endocarditis</vt:lpstr>
      <vt:lpstr>Posterior leaflet mitral valve prolapse in a parasternal long axis view.</vt:lpstr>
      <vt:lpstr>Severe bileaflet mitral valve prolapse in a parasternal long axis view.</vt:lpstr>
      <vt:lpstr>Anterior leaflet mitral valve prolapse in a transesophageal long axis view. Note a small, mobile vegetation on the posterior leaflet.</vt:lpstr>
      <vt:lpstr>PowerPoint Presentation</vt:lpstr>
    </vt:vector>
  </TitlesOfParts>
  <Company>Penn State Hershey Medical Center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Echocardiography in Mitral Valve Prolapse and Endocarditis</dc:title>
  <dc:creator>William Davidson</dc:creator>
  <cp:lastModifiedBy>Lankford, Ed</cp:lastModifiedBy>
  <cp:revision>16</cp:revision>
  <dcterms:created xsi:type="dcterms:W3CDTF">2014-01-03T22:04:31Z</dcterms:created>
  <dcterms:modified xsi:type="dcterms:W3CDTF">2020-12-15T14:25:32Z</dcterms:modified>
</cp:coreProperties>
</file>